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59" r:id="rId5"/>
    <p:sldId id="266" r:id="rId6"/>
    <p:sldId id="267" r:id="rId7"/>
    <p:sldId id="260" r:id="rId8"/>
    <p:sldId id="264" r:id="rId9"/>
    <p:sldId id="268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</a:ln>
          <a:effectLst/>
        </p:spPr>
        <p:txBody>
          <a:bodyPr wrap="square" numCol="1" anchor="t" anchorCtr="0" compatLnSpc="1"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28A7F57-8526-4A03-89D8-FFB0245E6649}" type="datetime1">
              <a:rPr lang="ru-RU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28A7F57-8526-4A03-89D8-FFB0245E6649}" type="datetime1">
              <a:rPr lang="ru-RU" smtClean="0"/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vk.com/avistanovouralsk" TargetMode="External"/><Relationship Id="rId1" Type="http://schemas.openxmlformats.org/officeDocument/2006/relationships/hyperlink" Target="https://vk.com/away.php?utf=1&amp;to=http%3A%2F%2F0497.kontur-partner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Бухгалтерская компания </a:t>
            </a:r>
            <a:r>
              <a:rPr lang="en-US" sz="8800" dirty="0">
                <a:solidFill>
                  <a:schemeClr val="bg1"/>
                </a:solidFill>
              </a:rPr>
              <a:t>«ФИЛИН»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2975" y="5092188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+9 лет с вами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rtl="0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аева Виктория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орисовна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1" y="0"/>
            <a:ext cx="5012422" cy="50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97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"Хотите бухгалтерию без головной боли? Оставьте заявку сегодня и получите: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7663" y="2396959"/>
            <a:ext cx="5293895" cy="376089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📞 Контакты:</a:t>
            </a:r>
            <a:endParaRPr lang="en-US" sz="2400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b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</a:br>
            <a: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Телефон: +7(902)268-98-98</a:t>
            </a:r>
            <a:b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</a:br>
            <a: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Сайт:</a:t>
            </a:r>
            <a:r>
              <a:rPr lang="en-US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  <a:hlinkClick r:id="rId1"/>
              </a:rPr>
              <a:t>0497.kontur-partner.ru</a:t>
            </a:r>
            <a:b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</a:br>
            <a: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Соцсети: </a:t>
            </a:r>
            <a:endParaRPr lang="en-US" sz="2400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en-US" sz="2400" b="1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Vk</a:t>
            </a:r>
            <a:r>
              <a:rPr lang="en-US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 @</a:t>
            </a:r>
            <a:r>
              <a:rPr lang="en-US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  <a:hlinkClick r:id="rId2"/>
              </a:rPr>
              <a:t>avistanovouralsk</a:t>
            </a:r>
            <a:endParaRPr lang="en-US" sz="2400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en-US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TG @VictoriaBorisovna</a:t>
            </a:r>
            <a:endParaRPr lang="en-US" sz="2400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86935" y="2539068"/>
            <a:ext cx="3766657" cy="364921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0" dirty="0">
              <a:solidFill>
                <a:schemeClr val="bg1"/>
              </a:solidFill>
              <a:effectLst/>
              <a:latin typeface="DeepSeek-CJK-patch"/>
            </a:endParaRPr>
          </a:p>
          <a:p>
            <a:pPr algn="ctr"/>
            <a:endParaRPr lang="ru-RU" sz="2800" b="1" i="0" dirty="0">
              <a:solidFill>
                <a:schemeClr val="bg1"/>
              </a:solidFill>
              <a:effectLst/>
              <a:latin typeface="DeepSeek-CJK-patch"/>
            </a:endParaRPr>
          </a:p>
          <a:p>
            <a:pPr algn="ctr"/>
            <a:r>
              <a:rPr lang="ru-RU" sz="2800" b="1" i="0" dirty="0">
                <a:solidFill>
                  <a:schemeClr val="bg1"/>
                </a:solidFill>
                <a:effectLst/>
                <a:latin typeface="DeepSeek-CJK-patch"/>
              </a:rPr>
              <a:t>Приведи друга – получи скидку 50%</a:t>
            </a:r>
            <a:endParaRPr lang="ru-RU" sz="2800" b="0" i="0" dirty="0">
              <a:solidFill>
                <a:schemeClr val="bg1"/>
              </a:solidFill>
              <a:effectLst/>
              <a:latin typeface="DeepSeek-CJK-patch"/>
            </a:endParaRPr>
          </a:p>
          <a:p>
            <a:pPr algn="ctr"/>
            <a:endParaRPr lang="ru-RU" sz="1000" b="0" i="1" dirty="0">
              <a:solidFill>
                <a:schemeClr val="bg1"/>
              </a:solidFill>
              <a:effectLst/>
              <a:latin typeface="DeepSeek-CJK-patch"/>
            </a:endParaRPr>
          </a:p>
          <a:p>
            <a:pPr algn="ctr"/>
            <a:endParaRPr lang="ru-RU" sz="1000" b="0" i="1" dirty="0">
              <a:solidFill>
                <a:schemeClr val="bg1"/>
              </a:solidFill>
              <a:effectLst/>
              <a:latin typeface="DeepSeek-CJK-patch"/>
            </a:endParaRPr>
          </a:p>
          <a:p>
            <a:pPr algn="ctr"/>
            <a:r>
              <a:rPr lang="ru-RU" sz="2000" b="0" i="1" dirty="0">
                <a:solidFill>
                  <a:schemeClr val="bg1"/>
                </a:solidFill>
                <a:effectLst/>
                <a:latin typeface="DeepSeek-CJK-patch"/>
              </a:rPr>
              <a:t>Делитесь контактами хорошего бухгалтера – экономьте вместе!</a:t>
            </a:r>
            <a:endParaRPr lang="ru-RU" sz="2000" b="0" i="1" dirty="0">
              <a:solidFill>
                <a:schemeClr val="bg1"/>
              </a:solidFill>
              <a:effectLst/>
              <a:latin typeface="DeepSeek-CJK-patch"/>
            </a:endParaRPr>
          </a:p>
          <a:p>
            <a:pPr algn="ctr"/>
            <a:endParaRPr lang="ru-RU" sz="2000" b="0" i="1" dirty="0">
              <a:solidFill>
                <a:schemeClr val="bg1"/>
              </a:solidFill>
              <a:effectLst/>
              <a:latin typeface="DeepSeek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F8FAFF"/>
                </a:solidFill>
                <a:effectLst/>
                <a:latin typeface="DeepSeek-CJK-patch"/>
              </a:rPr>
              <a:t>Друг должен заключить договор</a:t>
            </a:r>
            <a:endParaRPr lang="ru-RU" sz="1400" b="0" i="0" dirty="0">
              <a:solidFill>
                <a:srgbClr val="F8FAFF"/>
              </a:solidFill>
              <a:effectLst/>
              <a:latin typeface="DeepSeek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F8FAFF"/>
                </a:solidFill>
                <a:effectLst/>
                <a:latin typeface="DeepSeek-CJK-patch"/>
              </a:rPr>
              <a:t> от 3 месяцев.</a:t>
            </a:r>
            <a:endParaRPr lang="ru-RU" sz="1400" b="0" i="0" dirty="0">
              <a:solidFill>
                <a:srgbClr val="F8FAFF"/>
              </a:solidFill>
              <a:effectLst/>
              <a:latin typeface="DeepSeek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F8FAFF"/>
                </a:solidFill>
                <a:effectLst/>
                <a:latin typeface="DeepSeek-CJK-patch"/>
              </a:rPr>
              <a:t>Максимальная скидка </a:t>
            </a:r>
            <a:endParaRPr lang="ru-RU" sz="1400" b="0" i="0" dirty="0">
              <a:solidFill>
                <a:srgbClr val="F8FAFF"/>
              </a:solidFill>
              <a:effectLst/>
              <a:latin typeface="DeepSeek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F8FAFF"/>
                </a:solidFill>
                <a:effectLst/>
                <a:latin typeface="DeepSeek-CJK-patch"/>
              </a:rPr>
              <a:t> 5 000 ₽.</a:t>
            </a:r>
            <a:endParaRPr lang="ru-RU" sz="1400" b="0" i="0" dirty="0">
              <a:solidFill>
                <a:srgbClr val="F8FAFF"/>
              </a:solidFill>
              <a:effectLst/>
              <a:latin typeface="DeepSeek-CJK-patch"/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7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279" y="389837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dirty="0">
                <a:solidFill>
                  <a:schemeClr val="bg1"/>
                </a:solidFill>
              </a:rPr>
              <a:t>Норма прибыли — это главный двигатель капиталистического производства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algn="r" rtl="0"/>
            <a:r>
              <a:rPr lang="en-US" dirty="0">
                <a:solidFill>
                  <a:srgbClr val="FFFFFF"/>
                </a:solidFill>
              </a:rPr>
              <a:t>— Карл Маркс , «капитал» том 3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295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3453" y="1963023"/>
            <a:ext cx="6098913" cy="451846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📌 </a:t>
            </a:r>
            <a: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Кто мы:</a:t>
            </a:r>
            <a:endParaRPr lang="ru-RU" sz="2400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Команда сертифицированных бухгалтеров и налоговых консультантов с опытом от 9 лет.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Специализируемся на малый бизнес, ИП, ООО, стартапы, </a:t>
            </a:r>
            <a: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НКО</a:t>
            </a:r>
            <a:endParaRPr lang="ru-RU" sz="2400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🔹 </a:t>
            </a:r>
            <a: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Наша миссия:</a:t>
            </a:r>
            <a:b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</a:b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"Мы берем на себя все сложности учета, чтобы вы могли спокойно зарабатывать."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85" y="514818"/>
            <a:ext cx="3509024" cy="5253789"/>
          </a:xfrm>
          <a:prstGeom prst="rect">
            <a:avLst/>
          </a:prstGeom>
        </p:spPr>
      </p:pic>
    </p:spTree>
  </p:cSld>
  <p:clrMapOvr>
    <a:masterClrMapping/>
  </p:clrMapOvr>
  <p:transition advTm="307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>
                <a:solidFill>
                  <a:schemeClr val="bg1"/>
                </a:solidFill>
                <a:effectLst/>
                <a:latin typeface="DeepSeek-CJK-patch"/>
              </a:rPr>
              <a:t>Наша компания была основана в 2016 году с простой целью: избавить бизнес от бухгалтерских проблем.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4042" y="1979864"/>
            <a:ext cx="6324600" cy="2391698"/>
          </a:xfr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2016г -  Услуга «Бухгалтерия под ключ»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2017г. - Расширили команду до 5 специалистов и открыли новые направления 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2018г. – Онлайн-кассы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2023г. -  Перевели всю бухгалтерию в Облако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376571" y="6192364"/>
            <a:ext cx="1343706" cy="365125"/>
          </a:xfrm>
        </p:spPr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  <p:sp>
        <p:nvSpPr>
          <p:cNvPr id="5" name="Объект 2"/>
          <p:cNvSpPr txBox="1"/>
          <p:nvPr/>
        </p:nvSpPr>
        <p:spPr>
          <a:xfrm>
            <a:off x="0" y="4165600"/>
            <a:ext cx="6324600" cy="23916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/>
          <p:cNvSpPr txBox="1"/>
          <p:nvPr/>
        </p:nvSpPr>
        <p:spPr>
          <a:xfrm>
            <a:off x="229569" y="4115610"/>
            <a:ext cx="6243053" cy="256682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None/>
              <a:defRPr sz="2400" cap="all" spc="20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600"/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400"/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/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/>
            </a:lvl5pPr>
            <a:lvl6pPr marL="24003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/>
            </a:lvl6pPr>
            <a:lvl7pPr marL="2799715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/>
            </a:lvl7pPr>
            <a:lvl8pPr marL="3199765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/>
            </a:lvl8pPr>
            <a:lvl9pPr marL="3599815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charset="2"/>
              <a:buChar char=""/>
              <a:defRPr sz="1200"/>
            </a:lvl9pPr>
          </a:lstStyle>
          <a:p>
            <a:r>
              <a:rPr lang="ru-RU" dirty="0"/>
              <a:t>🔮 Будущее</a:t>
            </a:r>
            <a:endParaRPr lang="ru-RU" dirty="0"/>
          </a:p>
          <a:p>
            <a:r>
              <a:rPr lang="ru-RU" dirty="0"/>
              <a:t>Запуск мобильного приложения для клиентов.</a:t>
            </a:r>
            <a:endParaRPr lang="ru-RU" dirty="0"/>
          </a:p>
          <a:p>
            <a:r>
              <a:rPr lang="ru-RU" dirty="0"/>
              <a:t>Миссия: стать самой </a:t>
            </a:r>
            <a:r>
              <a:rPr lang="ru-RU" dirty="0" err="1"/>
              <a:t>клиентоориентированной</a:t>
            </a:r>
            <a:r>
              <a:rPr lang="ru-RU" dirty="0"/>
              <a:t>, современной бухгалтерией</a:t>
            </a:r>
            <a:endParaRPr lang="ru-RU" dirty="0"/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03" y="2265027"/>
            <a:ext cx="2649640" cy="17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9"/>
          <a:stretch>
            <a:fillRect/>
          </a:stretch>
        </p:blipFill>
        <p:spPr bwMode="auto">
          <a:xfrm>
            <a:off x="6056852" y="4295163"/>
            <a:ext cx="3280693" cy="23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86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>
                <a:solidFill>
                  <a:schemeClr val="bg1"/>
                </a:solidFill>
                <a:effectLst/>
                <a:latin typeface="DeepSeek-CJK-patch"/>
              </a:rPr>
              <a:t>«Бухгалтерия должна быть не обузой, а инструментом для роста бизнеса».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85" y="2366667"/>
            <a:ext cx="11581835" cy="4210596"/>
          </a:xfr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🌍 Сегодня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sz="2400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50 </a:t>
            </a: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клиентов      10 спасенных от штрафов   9 лет на рынке.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endParaRPr lang="ru-RU" sz="105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Используем искусственный интеллект для анализа ошибок и облачные системы для удаленной работы.</a:t>
            </a:r>
            <a:endParaRPr lang="ru-RU" sz="24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endParaRPr lang="ru-RU" sz="1200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</p:spTree>
  </p:cSld>
  <p:clrMapOvr>
    <a:masterClrMapping/>
  </p:clrMapOvr>
  <p:transition advTm="287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Наши услуги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653" y="1909011"/>
            <a:ext cx="6609347" cy="46682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Основные направления:</a:t>
            </a:r>
            <a:endParaRPr lang="ru-RU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Полное бухгалтерское сопровождение:</a:t>
            </a:r>
            <a:endParaRPr lang="ru-RU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lvl="1"/>
            <a:r>
              <a:rPr lang="ru-RU" sz="1200" dirty="0"/>
              <a:t>Ведение учета в 1С</a:t>
            </a:r>
            <a:endParaRPr lang="ru-RU" sz="1200" dirty="0"/>
          </a:p>
          <a:p>
            <a:pPr lvl="1"/>
            <a:r>
              <a:rPr lang="ru-RU" sz="1200" dirty="0"/>
              <a:t>Расчет зарплаты и кадровый учет.</a:t>
            </a:r>
            <a:endParaRPr lang="ru-RU" sz="1200" dirty="0"/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Налоговая оптимизация:</a:t>
            </a:r>
            <a:endParaRPr lang="ru-RU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lvl="1"/>
            <a:r>
              <a:rPr lang="ru-RU" sz="1200" dirty="0"/>
              <a:t>Подбор выгодного налогового режима (НДС, УСН, Патент).</a:t>
            </a:r>
            <a:endParaRPr lang="ru-RU" sz="1200" dirty="0"/>
          </a:p>
          <a:p>
            <a:pPr lvl="1"/>
            <a:r>
              <a:rPr lang="ru-RU" sz="1200" dirty="0"/>
              <a:t>Законное снижение налоговой нагрузки.</a:t>
            </a:r>
            <a:endParaRPr lang="ru-RU" sz="1200" dirty="0"/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Срочная помощь:</a:t>
            </a:r>
            <a:endParaRPr lang="ru-RU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lvl="1"/>
            <a:r>
              <a:rPr lang="ru-RU" sz="1200" dirty="0"/>
              <a:t>Восстановление учета.</a:t>
            </a:r>
            <a:endParaRPr lang="ru-RU" sz="1200" dirty="0"/>
          </a:p>
          <a:p>
            <a:pPr lvl="1"/>
            <a:r>
              <a:rPr lang="ru-RU" sz="1200" dirty="0"/>
              <a:t>Подготовка отчетности "в последний день".</a:t>
            </a:r>
            <a:endParaRPr lang="ru-RU" sz="1200" dirty="0"/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Консультации:</a:t>
            </a:r>
            <a:endParaRPr lang="ru-RU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lvl="1"/>
            <a:r>
              <a:rPr lang="ru-RU" sz="1200" dirty="0"/>
              <a:t>Разбор сложных ситуаций с ФНС.</a:t>
            </a:r>
            <a:endParaRPr lang="ru-RU" sz="1200" dirty="0"/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✨ Дополнительно: Аудит</a:t>
            </a:r>
            <a:endParaRPr lang="ru-RU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5" y="2808676"/>
            <a:ext cx="4575845" cy="30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13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56346" y="2692866"/>
            <a:ext cx="11006356" cy="3906068"/>
          </a:xfr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u-RU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✅ Преимущества:</a:t>
            </a:r>
            <a:endParaRPr lang="ru-RU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Личный бухгалтер – один специалист ведет ваш проект от А до Я.</a:t>
            </a:r>
            <a:endParaRPr lang="ru-RU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Прозрачность – вы всегда видите финансовую картину в личном кабинете.</a:t>
            </a:r>
            <a:endParaRPr lang="ru-RU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Гарантия точности – страхуем ошибки за свой счет.</a:t>
            </a:r>
            <a:endParaRPr lang="ru-RU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Цены ниже штатного бухгалтера – экономим до 70% вашего бюджета</a:t>
            </a:r>
            <a:r>
              <a:rPr lang="ru-RU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.</a:t>
            </a:r>
            <a:endParaRPr lang="ru-RU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r>
              <a:rPr lang="ru-RU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📌</a:t>
            </a:r>
            <a:br>
              <a:rPr lang="ru-RU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</a:br>
            <a:r>
              <a:rPr lang="ru-RU" b="1" cap="all" spc="200" dirty="0">
                <a:solidFill>
                  <a:schemeClr val="tx1">
                    <a:lumMod val="85000"/>
                    <a:lumOff val="15000"/>
                  </a:schemeClr>
                </a:solidFill>
                <a:cs typeface="FreesiaUPC" panose="020B0502040204020203" pitchFamily="34" charset="-34"/>
              </a:rPr>
              <a:t>За 2024 год мы помогли 50+ ИП снизить налоги на 25%, а компании избежали штрафа в 300 000 ₽ благодаря своевременной корректировке отчетности.</a:t>
            </a:r>
            <a:endParaRPr lang="ru-RU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  <a:p>
            <a:pPr marL="0" indent="0">
              <a:buNone/>
            </a:pPr>
            <a:endParaRPr lang="ru-RU" b="1" cap="all" spc="200" dirty="0">
              <a:solidFill>
                <a:schemeClr val="tx1">
                  <a:lumMod val="85000"/>
                  <a:lumOff val="15000"/>
                </a:schemeClr>
              </a:solidFill>
              <a:cs typeface="FreesiaUPC" panose="020B0502040204020203" pitchFamily="34" charset="-34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3747" y="671777"/>
            <a:ext cx="10571998" cy="970450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Мы не просто считаем деньги – мы создаем уверенность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88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DeepSeek-CJK-patch"/>
              </a:rPr>
              <a:t>Новые направления</a:t>
            </a:r>
            <a:endParaRPr lang="ru-RU" sz="4800" dirty="0">
              <a:solidFill>
                <a:schemeClr val="bg1"/>
              </a:solidFill>
              <a:latin typeface="DeepSeek-CJK-patch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Бухгалтерский учёт НКО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25" y="2525086"/>
            <a:ext cx="3884575" cy="229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88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30067" y="2246167"/>
            <a:ext cx="2856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F8FAFF"/>
                </a:solidFill>
                <a:latin typeface="DeepSeek-CJK-patch"/>
              </a:rPr>
              <a:t>«</a:t>
            </a:r>
            <a:r>
              <a:rPr lang="ru-RU" sz="1600" b="0" i="1" dirty="0">
                <a:solidFill>
                  <a:srgbClr val="F8FAFF"/>
                </a:solidFill>
                <a:effectLst/>
                <a:latin typeface="DeepSeek-CJK-patch"/>
              </a:rPr>
              <a:t>После увольнения предыдущего бухгалтера остался «хвост» из не поданных отчетов за полгода. Команда за 2 недели восстановила учет, подала все декларации и даже снизила наши штрафы. Теперь ведем учет только у них!» - Наталья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925000" y="3626299"/>
            <a:ext cx="2856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F8FAFF"/>
                </a:solidFill>
                <a:latin typeface="DeepSeek-CJK-patch"/>
              </a:rPr>
              <a:t>«</a:t>
            </a:r>
            <a:r>
              <a:rPr lang="ru-RU" sz="1600" b="0" i="1" dirty="0">
                <a:solidFill>
                  <a:srgbClr val="F8FAFF"/>
                </a:solidFill>
                <a:effectLst/>
                <a:latin typeface="DeepSeek-CJK-patch"/>
              </a:rPr>
              <a:t>Бухгалтерский учет для стартапа – это боль. Нам не только навели порядок в документах, но и перевели на УСН «Доходы минус расходы», что сэкономило нам 25% налогов. Теперь рекомендуем их всем коллегам!» - Илья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98128" y="2080470"/>
            <a:ext cx="2835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F8FAFF"/>
                </a:solidFill>
                <a:latin typeface="DeepSeek-CJK-patch"/>
              </a:rPr>
              <a:t>«</a:t>
            </a:r>
            <a:r>
              <a:rPr lang="ru-RU" sz="1600" b="0" i="1" dirty="0">
                <a:solidFill>
                  <a:srgbClr val="F8FAFF"/>
                </a:solidFill>
                <a:effectLst/>
                <a:latin typeface="DeepSeek-CJK-patch"/>
              </a:rPr>
              <a:t>Работаю с этой бухгалтерией уже +3 года. Ни одной ошибки в </a:t>
            </a:r>
            <a:r>
              <a:rPr lang="ru-RU" sz="1400" b="0" i="1" dirty="0">
                <a:solidFill>
                  <a:srgbClr val="F8FAFF"/>
                </a:solidFill>
                <a:effectLst/>
                <a:latin typeface="DeepSeek-CJK-patch"/>
              </a:rPr>
              <a:t>отчетности</a:t>
            </a:r>
            <a:r>
              <a:rPr lang="ru-RU" sz="1600" b="0" i="1" dirty="0">
                <a:solidFill>
                  <a:srgbClr val="F8FAFF"/>
                </a:solidFill>
                <a:effectLst/>
                <a:latin typeface="DeepSeek-CJK-patch"/>
              </a:rPr>
              <a:t>, все сдается вовремя. Когда у меня были вопросы по налогам, разобрали все на пальцах и помогли сэкономить 40 000 ₽ в год. Теперь сплю спокойно!» - Слава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927285" y="2583810"/>
            <a:ext cx="2725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F8FAFF"/>
                </a:solidFill>
                <a:latin typeface="DeepSeek-CJK-patch"/>
              </a:rPr>
              <a:t>«</a:t>
            </a:r>
            <a:r>
              <a:rPr lang="ru-RU" sz="1400" b="0" i="1" dirty="0">
                <a:solidFill>
                  <a:srgbClr val="F8FAFF"/>
                </a:solidFill>
                <a:effectLst/>
                <a:latin typeface="DeepSeek-CJK-patch"/>
              </a:rPr>
              <a:t>Перевели бухгалтерию на аутсорсинг и не пожалели. Раньше держали штатного бухгалтера, но постоянные ошибки и больничные стали проблемой. Теперь получаем полный пакет услуг: от зарплаты до налоговой оптимизации. Отдельное спасибо за помощь во время проверки ФНС – вытащили нас из сложной ситуации!» - Елена</a:t>
            </a:r>
            <a:endParaRPr lang="ru-RU" sz="14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Мнения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881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0</TotalTime>
  <Words>3229</Words>
  <Application>WPS Presentation</Application>
  <PresentationFormat>Широкоэкранный</PresentationFormat>
  <Paragraphs>112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Wingdings 2</vt:lpstr>
      <vt:lpstr>FreesiaUPC</vt:lpstr>
      <vt:lpstr>Leelawadee UI</vt:lpstr>
      <vt:lpstr>DeepSeek-CJK-patch</vt:lpstr>
      <vt:lpstr>Segoe Print</vt:lpstr>
      <vt:lpstr>Century Gothic</vt:lpstr>
      <vt:lpstr>Microsoft YaHei</vt:lpstr>
      <vt:lpstr>Arial Unicode MS</vt:lpstr>
      <vt:lpstr>Calibri</vt:lpstr>
      <vt:lpstr>Цитаты</vt:lpstr>
      <vt:lpstr>Бухгалтерская компания «ФИЛИН»</vt:lpstr>
      <vt:lpstr>Норма прибыли — это главный двигатель капиталистического производства</vt:lpstr>
      <vt:lpstr>PowerPoint 演示文稿</vt:lpstr>
      <vt:lpstr>Наша компания была основана в 2016 году с простой целью: избавить бизнес от бухгалтерских проблем. </vt:lpstr>
      <vt:lpstr>«Бухгалтерия должна быть не обузой, а инструментом для роста бизнеса».</vt:lpstr>
      <vt:lpstr>Наши услуги</vt:lpstr>
      <vt:lpstr>Мы не просто считаем деньги – мы создаем уверенность</vt:lpstr>
      <vt:lpstr>Новые направления</vt:lpstr>
      <vt:lpstr>Мнения</vt:lpstr>
      <vt:lpstr>"Хотите бухгалтерию без головной боли? Оставьте заявку сегодня и получите: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Бухгалтерская компания «ФИЛИН»</dc:title>
  <dc:creator>Helen</dc:creator>
  <cp:lastModifiedBy>Specialist</cp:lastModifiedBy>
  <cp:revision>17</cp:revision>
  <dcterms:created xsi:type="dcterms:W3CDTF">2025-05-06T06:53:00Z</dcterms:created>
  <dcterms:modified xsi:type="dcterms:W3CDTF">2025-05-15T11:25:50Z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FAE18E25E9774DD39909D5DFC397DFBD_12</vt:lpwstr>
  </property>
  <property fmtid="{D5CDD505-2E9C-101B-9397-08002B2CF9AE}" pid="3" name="KSOProductBuildVer">
    <vt:lpwstr>1049-12.2.0.21179</vt:lpwstr>
  </property>
</Properties>
</file>